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Quicksand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Author clrIdx="0" id="0" initials="" lastIdx="1" name="Dieu Do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Quicksand-regular.fntdata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Quicksand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m authorId="0" idx="1" dt="2017-11-06T03:22:46.193">
    <p:pos x="6000" y="0"/>
    <p:text>Which dolphin do yall want</p:text>
  </p:cm>
</p:cmLst>
</file>

<file path=ppt/media/image1.png>
</file>

<file path=ppt/media/image10.png>
</file>

<file path=ppt/media/image11.gif>
</file>

<file path=ppt/media/image12.png>
</file>

<file path=ppt/media/image2.jpg>
</file>

<file path=ppt/media/image3.png>
</file>

<file path=ppt/media/image4.png>
</file>

<file path=ppt/media/image5.jp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/>
          <p:nvPr>
            <p:ph type="ctrTitle"/>
          </p:nvPr>
        </p:nvSpPr>
        <p:spPr>
          <a:xfrm>
            <a:off x="1319175" y="2157319"/>
            <a:ext cx="6680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b="0" i="0" sz="60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0" lvl="1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cxnSp>
        <p:nvCxnSpPr>
          <p:cNvPr id="10" name="Shape 10"/>
          <p:cNvCxnSpPr/>
          <p:nvPr/>
        </p:nvCxnSpPr>
        <p:spPr>
          <a:xfrm>
            <a:off x="903750" y="2672775"/>
            <a:ext cx="0" cy="2470800"/>
          </a:xfrm>
          <a:prstGeom prst="straightConnector1">
            <a:avLst/>
          </a:prstGeom>
          <a:noFill/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Shape 11"/>
          <p:cNvSpPr/>
          <p:nvPr/>
        </p:nvSpPr>
        <p:spPr>
          <a:xfrm>
            <a:off x="769050" y="2470725"/>
            <a:ext cx="269400" cy="202200"/>
          </a:xfrm>
          <a:prstGeom prst="ellipse">
            <a:avLst/>
          </a:prstGeom>
          <a:solidFill>
            <a:srgbClr val="39C0BA"/>
          </a:solidFill>
          <a:ln cap="flat" cmpd="sng" w="28575">
            <a:solidFill>
              <a:srgbClr val="2E30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" type="body"/>
          </p:nvPr>
        </p:nvSpPr>
        <p:spPr>
          <a:xfrm>
            <a:off x="1165475" y="4331317"/>
            <a:ext cx="7521300" cy="4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152400" lvl="1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▫"/>
              <a:defRPr b="0" i="0" sz="24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4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cxnSp>
        <p:nvCxnSpPr>
          <p:cNvPr id="55" name="Shape 55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" name="Shape 56"/>
          <p:cNvSpPr/>
          <p:nvPr/>
        </p:nvSpPr>
        <p:spPr>
          <a:xfrm>
            <a:off x="808650" y="4464638"/>
            <a:ext cx="190200" cy="142800"/>
          </a:xfrm>
          <a:prstGeom prst="ellipse">
            <a:avLst/>
          </a:prstGeom>
          <a:solidFill>
            <a:srgbClr val="2E3037"/>
          </a:solidFill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+ 2 columns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b="0" i="0" sz="1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0" lvl="1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" type="body"/>
          </p:nvPr>
        </p:nvSpPr>
        <p:spPr>
          <a:xfrm>
            <a:off x="1165474" y="1200150"/>
            <a:ext cx="33069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651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◦"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1651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▫"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2" type="body"/>
          </p:nvPr>
        </p:nvSpPr>
        <p:spPr>
          <a:xfrm>
            <a:off x="4671569" y="1200150"/>
            <a:ext cx="33069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651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◦"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1651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▫"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cxnSp>
        <p:nvCxnSpPr>
          <p:cNvPr id="16" name="Shape 16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" name="Shape 17"/>
          <p:cNvSpPr/>
          <p:nvPr/>
        </p:nvSpPr>
        <p:spPr>
          <a:xfrm>
            <a:off x="808725" y="600563"/>
            <a:ext cx="190200" cy="142800"/>
          </a:xfrm>
          <a:prstGeom prst="ellipse">
            <a:avLst/>
          </a:prstGeom>
          <a:solidFill>
            <a:srgbClr val="39C0BA"/>
          </a:solidFill>
          <a:ln cap="flat" cmpd="sng" w="28575">
            <a:solidFill>
              <a:srgbClr val="2E30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Shape 18"/>
          <p:cNvSpPr/>
          <p:nvPr/>
        </p:nvSpPr>
        <p:spPr>
          <a:xfrm>
            <a:off x="769050" y="1396425"/>
            <a:ext cx="269400" cy="202200"/>
          </a:xfrm>
          <a:prstGeom prst="ellipse">
            <a:avLst/>
          </a:prstGeom>
          <a:solidFill>
            <a:srgbClr val="2E3037"/>
          </a:solidFill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key color">
    <p:bg>
      <p:bgPr>
        <a:solidFill>
          <a:srgbClr val="39C0BA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hape 20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cap="flat" cmpd="sng" w="9525">
            <a:solidFill>
              <a:srgbClr val="2E303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" name="Shape 21"/>
          <p:cNvSpPr/>
          <p:nvPr/>
        </p:nvSpPr>
        <p:spPr>
          <a:xfrm>
            <a:off x="808650" y="2500425"/>
            <a:ext cx="190200" cy="142800"/>
          </a:xfrm>
          <a:prstGeom prst="ellipse">
            <a:avLst/>
          </a:prstGeom>
          <a:solidFill>
            <a:srgbClr val="39C0BA"/>
          </a:solidFill>
          <a:ln cap="flat" cmpd="sng" w="9525">
            <a:solidFill>
              <a:srgbClr val="2E30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ubtitl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/>
          <p:nvPr>
            <p:ph type="ctrTitle"/>
          </p:nvPr>
        </p:nvSpPr>
        <p:spPr>
          <a:xfrm>
            <a:off x="1530175" y="2307788"/>
            <a:ext cx="67671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b="0" i="0" sz="30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0" lvl="1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" type="subTitle"/>
          </p:nvPr>
        </p:nvSpPr>
        <p:spPr>
          <a:xfrm>
            <a:off x="1530175" y="2782913"/>
            <a:ext cx="69279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cxnSp>
        <p:nvCxnSpPr>
          <p:cNvPr id="25" name="Shape 25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" name="Shape 26"/>
          <p:cNvSpPr/>
          <p:nvPr/>
        </p:nvSpPr>
        <p:spPr>
          <a:xfrm>
            <a:off x="493600" y="2264138"/>
            <a:ext cx="820200" cy="615300"/>
          </a:xfrm>
          <a:prstGeom prst="ellipse">
            <a:avLst/>
          </a:prstGeom>
          <a:solidFill>
            <a:srgbClr val="39C0BA"/>
          </a:solidFill>
          <a:ln cap="flat" cmpd="sng" w="28575">
            <a:solidFill>
              <a:srgbClr val="2E30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Quot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idx="1" type="body"/>
          </p:nvPr>
        </p:nvSpPr>
        <p:spPr>
          <a:xfrm>
            <a:off x="1633225" y="2161800"/>
            <a:ext cx="67005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ct val="100000"/>
              <a:buFont typeface="Quicksand"/>
              <a:buChar char="◦"/>
              <a:defRPr b="0" i="1" sz="2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1778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ct val="100000"/>
              <a:buFont typeface="Quicksand"/>
              <a:buChar char="▫"/>
              <a:defRPr b="0" i="1" sz="2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b="0" i="1" sz="2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b="0" i="1" sz="2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b="0" i="1" sz="2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b="0" i="1" sz="2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b="0" i="1" sz="2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b="0" i="1" sz="2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b="0" i="1" sz="2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cxnSp>
        <p:nvCxnSpPr>
          <p:cNvPr id="29" name="Shape 29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" name="Shape 30"/>
          <p:cNvSpPr/>
          <p:nvPr/>
        </p:nvSpPr>
        <p:spPr>
          <a:xfrm>
            <a:off x="493600" y="2264138"/>
            <a:ext cx="820200" cy="615300"/>
          </a:xfrm>
          <a:prstGeom prst="ellipse">
            <a:avLst/>
          </a:prstGeom>
          <a:solidFill>
            <a:srgbClr val="2E3037"/>
          </a:solidFill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Shape 31"/>
          <p:cNvSpPr txBox="1"/>
          <p:nvPr/>
        </p:nvSpPr>
        <p:spPr>
          <a:xfrm>
            <a:off x="208000" y="2322128"/>
            <a:ext cx="1306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ct val="25000"/>
              <a:buFont typeface="Quicksand"/>
              <a:buNone/>
            </a:pPr>
            <a:r>
              <a:rPr b="1" i="0" lang="en" sz="4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rPr>
              <a:t>“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+ 1 column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hape 33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" name="Shape 34"/>
          <p:cNvSpPr/>
          <p:nvPr/>
        </p:nvSpPr>
        <p:spPr>
          <a:xfrm>
            <a:off x="808725" y="600563"/>
            <a:ext cx="190200" cy="142800"/>
          </a:xfrm>
          <a:prstGeom prst="ellipse">
            <a:avLst/>
          </a:prstGeom>
          <a:solidFill>
            <a:srgbClr val="39C0BA"/>
          </a:solidFill>
          <a:ln cap="flat" cmpd="sng" w="28575">
            <a:solidFill>
              <a:srgbClr val="2E30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Shape 35"/>
          <p:cNvSpPr/>
          <p:nvPr/>
        </p:nvSpPr>
        <p:spPr>
          <a:xfrm>
            <a:off x="769050" y="1396425"/>
            <a:ext cx="269400" cy="202200"/>
          </a:xfrm>
          <a:prstGeom prst="ellipse">
            <a:avLst/>
          </a:prstGeom>
          <a:solidFill>
            <a:srgbClr val="2E3037"/>
          </a:solidFill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Shape 36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b="0" i="0" sz="1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0" lvl="1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9050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◦"/>
              <a:defRPr b="0" i="0" sz="3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152400" lvl="1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▫"/>
              <a:defRPr b="0" i="0" sz="24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4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Shape 39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" name="Shape 40"/>
          <p:cNvSpPr/>
          <p:nvPr/>
        </p:nvSpPr>
        <p:spPr>
          <a:xfrm>
            <a:off x="808650" y="2500425"/>
            <a:ext cx="190200" cy="142800"/>
          </a:xfrm>
          <a:prstGeom prst="ellipse">
            <a:avLst/>
          </a:prstGeom>
          <a:solidFill>
            <a:srgbClr val="2E3037"/>
          </a:solidFill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+ 3 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b="0" i="0" sz="1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0" lvl="1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" type="body"/>
          </p:nvPr>
        </p:nvSpPr>
        <p:spPr>
          <a:xfrm>
            <a:off x="1165475" y="1255481"/>
            <a:ext cx="2403600" cy="3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◦"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1270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▫"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3692249" y="1255481"/>
            <a:ext cx="2403600" cy="3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◦"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1270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▫"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3" type="body"/>
          </p:nvPr>
        </p:nvSpPr>
        <p:spPr>
          <a:xfrm>
            <a:off x="6219023" y="1255481"/>
            <a:ext cx="2403600" cy="3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◦"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1270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▫"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cxnSp>
        <p:nvCxnSpPr>
          <p:cNvPr id="46" name="Shape 46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" name="Shape 47"/>
          <p:cNvSpPr/>
          <p:nvPr/>
        </p:nvSpPr>
        <p:spPr>
          <a:xfrm>
            <a:off x="808725" y="600563"/>
            <a:ext cx="190200" cy="142800"/>
          </a:xfrm>
          <a:prstGeom prst="ellipse">
            <a:avLst/>
          </a:prstGeom>
          <a:solidFill>
            <a:srgbClr val="39C0BA"/>
          </a:solidFill>
          <a:ln cap="flat" cmpd="sng" w="28575">
            <a:solidFill>
              <a:srgbClr val="2E30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Shape 48"/>
          <p:cNvSpPr/>
          <p:nvPr/>
        </p:nvSpPr>
        <p:spPr>
          <a:xfrm>
            <a:off x="769050" y="1396425"/>
            <a:ext cx="269400" cy="202200"/>
          </a:xfrm>
          <a:prstGeom prst="ellipse">
            <a:avLst/>
          </a:prstGeom>
          <a:solidFill>
            <a:srgbClr val="2E3037"/>
          </a:solidFill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b="0" i="0" sz="1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0" lvl="1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cxnSp>
        <p:nvCxnSpPr>
          <p:cNvPr id="51" name="Shape 51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" name="Shape 52"/>
          <p:cNvSpPr/>
          <p:nvPr/>
        </p:nvSpPr>
        <p:spPr>
          <a:xfrm>
            <a:off x="808725" y="600563"/>
            <a:ext cx="190200" cy="142800"/>
          </a:xfrm>
          <a:prstGeom prst="ellipse">
            <a:avLst/>
          </a:prstGeom>
          <a:solidFill>
            <a:srgbClr val="39C0BA"/>
          </a:solidFill>
          <a:ln cap="flat" cmpd="sng" w="28575">
            <a:solidFill>
              <a:srgbClr val="2E30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E3037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b="0" i="0" sz="1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0" lvl="1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9050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◦"/>
              <a:defRPr b="0" i="0" sz="3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152400" lvl="1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▫"/>
              <a:defRPr b="0" i="0" sz="24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3F3F3"/>
              </a:buClr>
              <a:buFont typeface="Quicksand"/>
              <a:buChar char="■"/>
              <a:defRPr b="0" i="0" sz="24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Char char="●"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Char char="○"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Char char="■"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Char char="●"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Char char="○"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Char char="■"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comments" Target="../comments/comment1.xml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Relationship Id="rId4" Type="http://schemas.openxmlformats.org/officeDocument/2006/relationships/image" Target="../media/image3.png"/><Relationship Id="rId5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gif"/><Relationship Id="rId4" Type="http://schemas.openxmlformats.org/officeDocument/2006/relationships/image" Target="../media/image11.gif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/>
          <p:nvPr>
            <p:ph type="ctrTitle"/>
          </p:nvPr>
        </p:nvSpPr>
        <p:spPr>
          <a:xfrm>
            <a:off x="720000" y="1265050"/>
            <a:ext cx="7809600" cy="1879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Dolphin</a:t>
            </a:r>
          </a:p>
          <a:p>
            <a:pPr indent="457200" lvl="0" rtl="0">
              <a:spcBef>
                <a:spcPts val="0"/>
              </a:spcBef>
              <a:buNone/>
            </a:pPr>
            <a:r>
              <a:rPr lang="en" sz="4000"/>
              <a:t>Requirements</a:t>
            </a:r>
          </a:p>
          <a:p>
            <a:pPr indent="457200" lvl="0">
              <a:spcBef>
                <a:spcPts val="0"/>
              </a:spcBef>
              <a:buNone/>
            </a:pPr>
            <a:r>
              <a:rPr lang="en" sz="4000"/>
              <a:t>&amp; Test Plans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2" name="Shape 62"/>
          <p:cNvSpPr txBox="1"/>
          <p:nvPr/>
        </p:nvSpPr>
        <p:spPr>
          <a:xfrm>
            <a:off x="1198125" y="3587700"/>
            <a:ext cx="2840700" cy="127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Group 18: 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Kandayce Burks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Dieu Do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Luis Hernandez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Brent Yurek</a:t>
            </a:r>
          </a:p>
        </p:txBody>
      </p:sp>
      <p:pic>
        <p:nvPicPr>
          <p:cNvPr id="63" name="Shape 6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51900" y="1691325"/>
            <a:ext cx="1722366" cy="16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Safety-Critical Requirements</a:t>
            </a:r>
          </a:p>
        </p:txBody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HUD limitations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Must not take up more than 25% of screen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Information must be relevant and not distracting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Offer size adjustment for user preference</a:t>
            </a: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Materials used must not be hazardous to users</a:t>
            </a:r>
          </a:p>
          <a:p>
            <a:pPr indent="-317500" lvl="0" marL="457200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Must be able to function under high pressure</a:t>
            </a:r>
          </a:p>
          <a:p>
            <a:pPr indent="-317500" lvl="1" marL="9144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Withstand pressure levels of ~100+ meters of depth</a:t>
            </a:r>
          </a:p>
          <a:p>
            <a:pPr indent="-317500" lvl="1" marL="914400" rtl="0">
              <a:spcBef>
                <a:spcPts val="0"/>
              </a:spcBef>
              <a:buSzPct val="100000"/>
            </a:pPr>
            <a:r>
              <a:rPr lang="en" sz="1400"/>
              <a:t>IP69k certified 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Usability Requirements</a:t>
            </a:r>
          </a:p>
        </p:txBody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Easy to understand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Users can pick up the product and learn how to use it within 15 minutes to 1 hour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Intuitive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Does not need extensive knowledge to use</a:t>
            </a: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Users can set preferences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Metrics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400"/>
              <a:t>Language</a:t>
            </a:r>
          </a:p>
          <a:p>
            <a:pPr indent="457200" lv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ctrTitle"/>
          </p:nvPr>
        </p:nvSpPr>
        <p:spPr>
          <a:xfrm>
            <a:off x="1530175" y="2307788"/>
            <a:ext cx="6767100" cy="53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Test Plans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Features tested</a:t>
            </a:r>
          </a:p>
        </p:txBody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HUD projection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Is projection working? / is correct data being projected?</a:t>
            </a: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Vital Calculations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Are calculations correct or within the 2% error margin?</a:t>
            </a: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Sonar Mapping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Is the image correct? / is there an image created?</a:t>
            </a: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Water Pressure</a:t>
            </a:r>
          </a:p>
          <a:p>
            <a:pPr indent="-317500" lvl="1" marL="9144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400"/>
              <a:t>Can it withstand 100 meters? / does it meet IP69k standards?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Approach</a:t>
            </a:r>
          </a:p>
        </p:txBody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Stress test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Repeated test each function</a:t>
            </a: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Test functionality at 100 meters depth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Perform tests at simulated environment that has same water pressure levels as 100 meters of depth</a:t>
            </a: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Suspension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&lt;30% functionality</a:t>
            </a: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Resumption</a:t>
            </a:r>
          </a:p>
          <a:p>
            <a:pPr indent="-317500" lvl="1" marL="9144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400"/>
              <a:t>&gt;60% &amp; &lt;90% functionality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Test Cases</a:t>
            </a:r>
          </a:p>
        </p:txBody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Testing will be conducted once per week</a:t>
            </a: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It will be done in water pressure levels of ~100 meters of depth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HUD responses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Displays correct calculations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Sonar imagery </a:t>
            </a:r>
          </a:p>
          <a:p>
            <a:pPr indent="-317500" lvl="1" marL="9144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400"/>
              <a:t>Durability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Shape 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7250" y="659463"/>
            <a:ext cx="3824575" cy="382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3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/>
        </p:nvSpPr>
        <p:spPr>
          <a:xfrm>
            <a:off x="1052950" y="287850"/>
            <a:ext cx="4620900" cy="390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2000">
                <a:solidFill>
                  <a:srgbClr val="00E1C6"/>
                </a:solidFill>
              </a:rPr>
              <a:t>What is The Dolphin?</a:t>
            </a:r>
          </a:p>
          <a:p>
            <a:pPr indent="-2286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Char char="➢"/>
            </a:pPr>
            <a:r>
              <a:rPr lang="en" sz="1600">
                <a:solidFill>
                  <a:schemeClr val="lt1"/>
                </a:solidFill>
              </a:rPr>
              <a:t>Scuba mask</a:t>
            </a:r>
          </a:p>
          <a:p>
            <a:pPr indent="-228600" lvl="1" marL="1371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Char char="○"/>
            </a:pPr>
            <a:r>
              <a:rPr lang="en">
                <a:solidFill>
                  <a:schemeClr val="lt1"/>
                </a:solidFill>
              </a:rPr>
              <a:t>Full Face mask</a:t>
            </a:r>
          </a:p>
          <a:p>
            <a:pPr indent="-228600" lvl="1" marL="1371600" rtl="0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Char char="○"/>
            </a:pPr>
            <a:r>
              <a:rPr lang="en">
                <a:solidFill>
                  <a:schemeClr val="lt1"/>
                </a:solidFill>
              </a:rPr>
              <a:t>HUD display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600">
                <a:solidFill>
                  <a:srgbClr val="39C0BA"/>
                </a:solidFill>
              </a:rPr>
              <a:t>		</a:t>
            </a:r>
          </a:p>
        </p:txBody>
      </p:sp>
      <p:pic>
        <p:nvPicPr>
          <p:cNvPr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7500" y="159075"/>
            <a:ext cx="2742225" cy="267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Shape 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10125" y="2922025"/>
            <a:ext cx="3056975" cy="187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Shape 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87775" y="2497825"/>
            <a:ext cx="3560068" cy="2297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1650" y="1224659"/>
            <a:ext cx="4044900" cy="269417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Shape 77"/>
          <p:cNvSpPr txBox="1"/>
          <p:nvPr/>
        </p:nvSpPr>
        <p:spPr>
          <a:xfrm>
            <a:off x="1035750" y="1224600"/>
            <a:ext cx="3615900" cy="26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9900"/>
              </a:buClr>
              <a:buChar char="➢"/>
            </a:pPr>
            <a:r>
              <a:rPr lang="en" sz="1600">
                <a:solidFill>
                  <a:schemeClr val="lt1"/>
                </a:solidFill>
              </a:rPr>
              <a:t>Provides users with Vital information for diving</a:t>
            </a:r>
          </a:p>
          <a:p>
            <a:pPr indent="-228600" lvl="1" marL="1371600" rtl="0">
              <a:spcBef>
                <a:spcPts val="0"/>
              </a:spcBef>
              <a:buClr>
                <a:schemeClr val="lt1"/>
              </a:buClr>
              <a:buChar char="○"/>
            </a:pPr>
            <a:r>
              <a:rPr lang="en">
                <a:solidFill>
                  <a:schemeClr val="lt1"/>
                </a:solidFill>
              </a:rPr>
              <a:t>Air time remaining</a:t>
            </a:r>
          </a:p>
          <a:p>
            <a:pPr indent="-228600" lvl="1" marL="1371600" rtl="0">
              <a:spcBef>
                <a:spcPts val="0"/>
              </a:spcBef>
              <a:buClr>
                <a:schemeClr val="lt1"/>
              </a:buClr>
              <a:buChar char="○"/>
            </a:pPr>
            <a:r>
              <a:rPr lang="en">
                <a:solidFill>
                  <a:schemeClr val="lt1"/>
                </a:solidFill>
              </a:rPr>
              <a:t>Current depth</a:t>
            </a:r>
          </a:p>
          <a:p>
            <a:pPr indent="-228600" lvl="1" marL="1371600" rtl="0">
              <a:spcBef>
                <a:spcPts val="0"/>
              </a:spcBef>
              <a:buClr>
                <a:schemeClr val="lt1"/>
              </a:buClr>
              <a:buChar char="○"/>
            </a:pPr>
            <a:r>
              <a:rPr lang="en">
                <a:solidFill>
                  <a:schemeClr val="lt1"/>
                </a:solidFill>
              </a:rPr>
              <a:t>Dive time elapsed</a:t>
            </a:r>
          </a:p>
          <a:p>
            <a:pPr indent="-228600" lvl="1" marL="1371600" rtl="0">
              <a:spcBef>
                <a:spcPts val="0"/>
              </a:spcBef>
              <a:buClr>
                <a:schemeClr val="lt1"/>
              </a:buClr>
              <a:buChar char="○"/>
            </a:pPr>
            <a:r>
              <a:rPr lang="en">
                <a:solidFill>
                  <a:schemeClr val="lt1"/>
                </a:solidFill>
              </a:rPr>
              <a:t>Air tank pressure</a:t>
            </a:r>
          </a:p>
          <a:p>
            <a:pPr indent="0" lvl="0" marL="457200" rtl="0">
              <a:spcBef>
                <a:spcPts val="0"/>
              </a:spcBef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  <a:p>
            <a:pPr indent="-228600" lvl="0" marL="457200" rtl="0">
              <a:spcBef>
                <a:spcPts val="0"/>
              </a:spcBef>
              <a:buClr>
                <a:srgbClr val="FF9900"/>
              </a:buClr>
              <a:buChar char="➢"/>
            </a:pPr>
            <a:r>
              <a:rPr lang="en" sz="1600">
                <a:solidFill>
                  <a:schemeClr val="lt1"/>
                </a:solidFill>
              </a:rPr>
              <a:t>User will not have to manually calculate	</a:t>
            </a:r>
          </a:p>
          <a:p>
            <a:pPr indent="-228600" lvl="1" marL="1371600" rtl="0">
              <a:spcBef>
                <a:spcPts val="0"/>
              </a:spcBef>
              <a:buClr>
                <a:schemeClr val="lt1"/>
              </a:buClr>
              <a:buChar char="○"/>
            </a:pPr>
            <a:r>
              <a:rPr lang="en">
                <a:solidFill>
                  <a:schemeClr val="lt1"/>
                </a:solidFill>
              </a:rPr>
              <a:t>Less human error</a:t>
            </a:r>
          </a:p>
          <a:p>
            <a:pPr indent="-228600" lvl="1" marL="1371600" rtl="0">
              <a:spcBef>
                <a:spcPts val="0"/>
              </a:spcBef>
              <a:buClr>
                <a:schemeClr val="lt1"/>
              </a:buClr>
              <a:buChar char="○"/>
            </a:pPr>
            <a:r>
              <a:rPr lang="en">
                <a:solidFill>
                  <a:schemeClr val="lt1"/>
                </a:solidFill>
              </a:rPr>
              <a:t>More precise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4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umblr_o8l0oyaDuy1rvhqlvo1_500.gif" id="82" name="Shape 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3700" y="1910350"/>
            <a:ext cx="5539925" cy="30802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Shape 83"/>
          <p:cNvSpPr txBox="1"/>
          <p:nvPr/>
        </p:nvSpPr>
        <p:spPr>
          <a:xfrm>
            <a:off x="1111025" y="334625"/>
            <a:ext cx="3421500" cy="15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FF9900"/>
              </a:buClr>
              <a:buChar char="➢"/>
            </a:pPr>
            <a:r>
              <a:rPr lang="en" sz="1600">
                <a:solidFill>
                  <a:schemeClr val="lt1"/>
                </a:solidFill>
              </a:rPr>
              <a:t>Sonar Mapping</a:t>
            </a:r>
          </a:p>
          <a:p>
            <a:pPr indent="-228600" lvl="1" marL="1371600" rtl="0">
              <a:spcBef>
                <a:spcPts val="0"/>
              </a:spcBef>
              <a:buClr>
                <a:schemeClr val="lt1"/>
              </a:buClr>
              <a:buChar char="○"/>
            </a:pPr>
            <a:r>
              <a:rPr lang="en">
                <a:solidFill>
                  <a:schemeClr val="lt1"/>
                </a:solidFill>
              </a:rPr>
              <a:t>Provides sonar map of diver’s surrounding</a:t>
            </a:r>
          </a:p>
          <a:p>
            <a:pPr indent="-228600" lvl="1" marL="1371600" rtl="0">
              <a:spcBef>
                <a:spcPts val="0"/>
              </a:spcBef>
              <a:buClr>
                <a:schemeClr val="lt1"/>
              </a:buClr>
              <a:buChar char="○"/>
            </a:pPr>
            <a:r>
              <a:rPr lang="en">
                <a:solidFill>
                  <a:schemeClr val="lt1"/>
                </a:solidFill>
              </a:rPr>
              <a:t>Real time</a:t>
            </a:r>
          </a:p>
          <a:p>
            <a:pPr indent="-228600" lvl="1" marL="1371600" rtl="0">
              <a:spcBef>
                <a:spcPts val="0"/>
              </a:spcBef>
              <a:buClr>
                <a:schemeClr val="lt1"/>
              </a:buClr>
              <a:buChar char="○"/>
            </a:pPr>
            <a:r>
              <a:rPr lang="en">
                <a:solidFill>
                  <a:schemeClr val="lt1"/>
                </a:solidFill>
              </a:rPr>
              <a:t>Up to 100 meter radius</a:t>
            </a:r>
          </a:p>
        </p:txBody>
      </p:sp>
      <p:pic>
        <p:nvPicPr>
          <p:cNvPr descr="9776371_orig.gif" id="84" name="Shape 8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6825" y="163725"/>
            <a:ext cx="2046800" cy="153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/>
          <p:nvPr>
            <p:ph type="title"/>
          </p:nvPr>
        </p:nvSpPr>
        <p:spPr>
          <a:xfrm>
            <a:off x="1188200" y="491906"/>
            <a:ext cx="6858000" cy="34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000"/>
              <a:t>Use Cases</a:t>
            </a:r>
          </a:p>
        </p:txBody>
      </p:sp>
      <p:pic>
        <p:nvPicPr>
          <p:cNvPr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2588" y="766981"/>
            <a:ext cx="5626168" cy="39942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2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/>
          <p:nvPr>
            <p:ph type="ctrTitle"/>
          </p:nvPr>
        </p:nvSpPr>
        <p:spPr>
          <a:xfrm>
            <a:off x="1530175" y="2307788"/>
            <a:ext cx="6767100" cy="5322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Requirements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000"/>
              <a:t>Functional Requirements</a:t>
            </a:r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1165498" y="1200150"/>
            <a:ext cx="3036900" cy="37257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600"/>
              <a:t>Measurements conversion</a:t>
            </a:r>
          </a:p>
          <a:p>
            <a: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600"/>
              <a:t>Brightness adjustments</a:t>
            </a:r>
          </a:p>
          <a:p>
            <a:pPr indent="-3302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600"/>
              <a:t>Display Vitals</a:t>
            </a:r>
          </a:p>
          <a:p>
            <a:pPr indent="-330200" lvl="0" marL="457200">
              <a:lnSpc>
                <a:spcPct val="150000"/>
              </a:lnSpc>
              <a:spcBef>
                <a:spcPts val="0"/>
              </a:spcBef>
              <a:buClr>
                <a:srgbClr val="FF9900"/>
              </a:buClr>
              <a:buSzPct val="100000"/>
            </a:pPr>
            <a:r>
              <a:rPr lang="en" sz="1600"/>
              <a:t>Switch between sonars</a:t>
            </a:r>
          </a:p>
        </p:txBody>
      </p:sp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2400" y="992524"/>
            <a:ext cx="4554425" cy="2855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Speed &amp; Latency Requirements</a:t>
            </a:r>
          </a:p>
        </p:txBody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1165500" y="1200150"/>
            <a:ext cx="5742900" cy="3725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800"/>
              <a:t>System cannot have considerable lag!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Calculations must be done in &lt;.5 seconds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System response time after user’s button press is 1.5 seconds</a:t>
            </a:r>
          </a:p>
          <a:p>
            <a:pPr indent="-3175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System retrieves sonar data every .5 seconds</a:t>
            </a:r>
          </a:p>
          <a:p>
            <a:pPr indent="-317500" lvl="2" marL="1371600" rtl="0">
              <a:lnSpc>
                <a:spcPct val="150000"/>
              </a:lnSpc>
              <a:spcBef>
                <a:spcPts val="0"/>
              </a:spcBef>
              <a:buSzPct val="100000"/>
              <a:buChar char="■"/>
            </a:pPr>
            <a:r>
              <a:rPr lang="en" sz="1400"/>
              <a:t>Accurate sonar map in real time</a:t>
            </a:r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6275" y="1200150"/>
            <a:ext cx="1930801" cy="193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Precision Requirements</a:t>
            </a:r>
          </a:p>
        </p:txBody>
      </p:sp>
      <p:sp>
        <p:nvSpPr>
          <p:cNvPr id="115" name="Shape 115"/>
          <p:cNvSpPr txBox="1"/>
          <p:nvPr>
            <p:ph idx="1" type="body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800"/>
              <a:t>Remaining time before oxygen runs out calculation </a:t>
            </a:r>
            <a:r>
              <a:rPr lang="en" sz="1800" u="sng"/>
              <a:t>+</a:t>
            </a:r>
            <a:r>
              <a:rPr lang="en" sz="1800"/>
              <a:t> 1 minute</a:t>
            </a:r>
          </a:p>
          <a:p>
            <a:pPr indent="-342900" lvl="0" marL="457200">
              <a:spcBef>
                <a:spcPts val="0"/>
              </a:spcBef>
              <a:buClr>
                <a:srgbClr val="FF9900"/>
              </a:buClr>
              <a:buSzPct val="100000"/>
            </a:pPr>
            <a:r>
              <a:rPr lang="en" sz="1800"/>
              <a:t>Current time has to be </a:t>
            </a:r>
            <a:r>
              <a:rPr lang="en" sz="1800" u="sng"/>
              <a:t>+</a:t>
            </a:r>
            <a:r>
              <a:rPr lang="en" sz="1800"/>
              <a:t> .1 seconds from actual time</a:t>
            </a:r>
          </a:p>
        </p:txBody>
      </p:sp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4496" y="2630775"/>
            <a:ext cx="1970075" cy="218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Eleano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